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0" r:id="rId5"/>
    <p:sldId id="261" r:id="rId6"/>
    <p:sldId id="262" r:id="rId7"/>
    <p:sldId id="263" r:id="rId8"/>
    <p:sldId id="264" r:id="rId9"/>
    <p:sldId id="265" r:id="rId10"/>
    <p:sldId id="266" r:id="rId11"/>
    <p:sldId id="267" r:id="rId12"/>
    <p:sldId id="268" r:id="rId13"/>
    <p:sldId id="274" r:id="rId14"/>
    <p:sldId id="269" r:id="rId15"/>
    <p:sldId id="275"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6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922FF77-84E0-4100-AFC9-3E53907230C7}" type="datetimeFigureOut">
              <a:rPr lang="ru-RU" smtClean="0"/>
              <a:pPr/>
              <a:t>25.03.2020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9767DE9-68F5-4C43-9E81-9522FA3FE9B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922FF77-84E0-4100-AFC9-3E53907230C7}" type="datetimeFigureOut">
              <a:rPr lang="ru-RU" smtClean="0"/>
              <a:pPr/>
              <a:t>25.03.2020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9767DE9-68F5-4C43-9E81-9522FA3FE9B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922FF77-84E0-4100-AFC9-3E53907230C7}" type="datetimeFigureOut">
              <a:rPr lang="ru-RU" smtClean="0"/>
              <a:pPr/>
              <a:t>25.03.2020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9767DE9-68F5-4C43-9E81-9522FA3FE9B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922FF77-84E0-4100-AFC9-3E53907230C7}" type="datetimeFigureOut">
              <a:rPr lang="ru-RU" smtClean="0"/>
              <a:pPr/>
              <a:t>25.03.2020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9767DE9-68F5-4C43-9E81-9522FA3FE9B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922FF77-84E0-4100-AFC9-3E53907230C7}" type="datetimeFigureOut">
              <a:rPr lang="ru-RU" smtClean="0"/>
              <a:pPr/>
              <a:t>25.03.2020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9767DE9-68F5-4C43-9E81-9522FA3FE9B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922FF77-84E0-4100-AFC9-3E53907230C7}" type="datetimeFigureOut">
              <a:rPr lang="ru-RU" smtClean="0"/>
              <a:pPr/>
              <a:t>25.03.2020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9767DE9-68F5-4C43-9E81-9522FA3FE9B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922FF77-84E0-4100-AFC9-3E53907230C7}" type="datetimeFigureOut">
              <a:rPr lang="ru-RU" smtClean="0"/>
              <a:pPr/>
              <a:t>25.03.2020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9767DE9-68F5-4C43-9E81-9522FA3FE9B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922FF77-84E0-4100-AFC9-3E53907230C7}" type="datetimeFigureOut">
              <a:rPr lang="ru-RU" smtClean="0"/>
              <a:pPr/>
              <a:t>25.03.2020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9767DE9-68F5-4C43-9E81-9522FA3FE9B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922FF77-84E0-4100-AFC9-3E53907230C7}" type="datetimeFigureOut">
              <a:rPr lang="ru-RU" smtClean="0"/>
              <a:pPr/>
              <a:t>25.03.2020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9767DE9-68F5-4C43-9E81-9522FA3FE9B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922FF77-84E0-4100-AFC9-3E53907230C7}" type="datetimeFigureOut">
              <a:rPr lang="ru-RU" smtClean="0"/>
              <a:pPr/>
              <a:t>25.03.2020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9767DE9-68F5-4C43-9E81-9522FA3FE9B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922FF77-84E0-4100-AFC9-3E53907230C7}" type="datetimeFigureOut">
              <a:rPr lang="ru-RU" smtClean="0"/>
              <a:pPr/>
              <a:t>25.03.2020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9767DE9-68F5-4C43-9E81-9522FA3FE9B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22FF77-84E0-4100-AFC9-3E53907230C7}" type="datetimeFigureOut">
              <a:rPr lang="ru-RU" smtClean="0"/>
              <a:pPr/>
              <a:t>25.03.2020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767DE9-68F5-4C43-9E81-9522FA3FE9B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5.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6.wav"/><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57158" y="428604"/>
            <a:ext cx="8086637" cy="6740307"/>
          </a:xfrm>
          <a:prstGeom prst="rect">
            <a:avLst/>
          </a:prstGeom>
          <a:noFill/>
        </p:spPr>
        <p:txBody>
          <a:bodyPr wrap="square" rtlCol="0">
            <a:spAutoFit/>
          </a:bodyPr>
          <a:lstStyle/>
          <a:p>
            <a:r>
              <a:rPr lang="ru-RU"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Определение </a:t>
            </a:r>
          </a:p>
          <a:p>
            <a:r>
              <a:rPr lang="ru-RU"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своего местонахождения </a:t>
            </a:r>
            <a:r>
              <a:rPr lang="ru-RU"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ru-RU"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и </a:t>
            </a:r>
            <a:r>
              <a:rPr lang="ru-RU"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направления движения </a:t>
            </a:r>
            <a:r>
              <a:rPr lang="ru-RU"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ru-RU"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на </a:t>
            </a:r>
            <a:r>
              <a:rPr lang="ru-RU"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местности </a:t>
            </a:r>
            <a:endParaRPr lang="ru-RU"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ru-RU"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ru-RU"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ru-RU"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ru-RU"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4" name="Рисунок 3" descr="Рисунок1.jpg"/>
          <p:cNvPicPr>
            <a:picLocks noChangeAspect="1"/>
          </p:cNvPicPr>
          <p:nvPr/>
        </p:nvPicPr>
        <p:blipFill>
          <a:blip r:embed="rId2" cstate="print"/>
          <a:stretch>
            <a:fillRect/>
          </a:stretch>
        </p:blipFill>
        <p:spPr>
          <a:xfrm>
            <a:off x="5143504" y="3214686"/>
            <a:ext cx="2857500" cy="214312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642918"/>
            <a:ext cx="5857916" cy="923330"/>
          </a:xfrm>
          <a:prstGeom prst="rect">
            <a:avLst/>
          </a:prstGeom>
          <a:noFill/>
        </p:spPr>
        <p:txBody>
          <a:bodyPr wrap="square" rtlCol="0">
            <a:spAutoFit/>
          </a:bodyPr>
          <a:lstStyle/>
          <a:p>
            <a:r>
              <a:rPr lang="ru-RU" dirty="0"/>
              <a:t>Самой распространенной и доступной формой туристских походов являются однодневные походы с родителями или учителем. </a:t>
            </a:r>
          </a:p>
        </p:txBody>
      </p:sp>
      <p:sp>
        <p:nvSpPr>
          <p:cNvPr id="5" name="TextBox 4"/>
          <p:cNvSpPr txBox="1"/>
          <p:nvPr/>
        </p:nvSpPr>
        <p:spPr>
          <a:xfrm>
            <a:off x="5143504" y="1643050"/>
            <a:ext cx="3571900" cy="4524315"/>
          </a:xfrm>
          <a:prstGeom prst="rect">
            <a:avLst/>
          </a:prstGeom>
          <a:noFill/>
        </p:spPr>
        <p:txBody>
          <a:bodyPr wrap="square" rtlCol="0">
            <a:spAutoFit/>
          </a:bodyPr>
          <a:lstStyle/>
          <a:p>
            <a:r>
              <a:rPr lang="ru-RU" dirty="0"/>
              <a:t>При разработке плана необходимо детально обсудить </a:t>
            </a:r>
            <a:r>
              <a:rPr lang="ru-RU" dirty="0" smtClean="0"/>
              <a:t>основные </a:t>
            </a:r>
            <a:r>
              <a:rPr lang="ru-RU" dirty="0"/>
              <a:t>цели похода и учебные задачи, которые необходимо будет отработать в походе. С учетом этого выбрать район </a:t>
            </a:r>
            <a:r>
              <a:rPr lang="ru-RU" dirty="0" smtClean="0"/>
              <a:t>похода </a:t>
            </a:r>
            <a:r>
              <a:rPr lang="ru-RU" dirty="0"/>
              <a:t>и определить маршрут движения. При этом необходимо иметь в виду привлекательность путешествия и посильность отрабатываемых задач. Главное, чтобы в походе вы ближе </a:t>
            </a:r>
            <a:r>
              <a:rPr lang="ru-RU" dirty="0" smtClean="0"/>
              <a:t>познакомились </a:t>
            </a:r>
            <a:r>
              <a:rPr lang="ru-RU" dirty="0"/>
              <a:t>с природной средой и получили удовлетворение от общения с </a:t>
            </a:r>
            <a:r>
              <a:rPr lang="ru-RU" dirty="0" smtClean="0"/>
              <a:t>ней.</a:t>
            </a:r>
            <a:endParaRPr lang="ru-RU" dirty="0"/>
          </a:p>
        </p:txBody>
      </p:sp>
      <p:sp>
        <p:nvSpPr>
          <p:cNvPr id="4" name="TextBox 3"/>
          <p:cNvSpPr txBox="1"/>
          <p:nvPr/>
        </p:nvSpPr>
        <p:spPr>
          <a:xfrm>
            <a:off x="0" y="0"/>
            <a:ext cx="7296421" cy="584775"/>
          </a:xfrm>
          <a:prstGeom prst="rect">
            <a:avLst/>
          </a:prstGeom>
          <a:noFill/>
        </p:spPr>
        <p:txBody>
          <a:bodyPr wrap="square" rtlCol="0">
            <a:spAutoFit/>
          </a:bodyPr>
          <a:lstStyle/>
          <a:p>
            <a: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Обсуждение похода</a:t>
            </a:r>
            <a:endParaRPr lang="ru-RU"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7" name="Рисунок 6" descr="Рисунок11.jpg"/>
          <p:cNvPicPr>
            <a:picLocks noChangeAspect="1"/>
          </p:cNvPicPr>
          <p:nvPr/>
        </p:nvPicPr>
        <p:blipFill>
          <a:blip r:embed="rId2" cstate="print"/>
          <a:stretch>
            <a:fillRect/>
          </a:stretch>
        </p:blipFill>
        <p:spPr>
          <a:xfrm>
            <a:off x="785786" y="1785926"/>
            <a:ext cx="3333750" cy="23241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86380" y="571480"/>
            <a:ext cx="3500462" cy="5632311"/>
          </a:xfrm>
          <a:prstGeom prst="rect">
            <a:avLst/>
          </a:prstGeom>
          <a:noFill/>
        </p:spPr>
        <p:txBody>
          <a:bodyPr wrap="square" rtlCol="0">
            <a:spAutoFit/>
          </a:bodyPr>
          <a:lstStyle/>
          <a:p>
            <a:r>
              <a:rPr lang="ru-RU" dirty="0"/>
              <a:t>Определяя район путешествия, необходимо его детально изучить. Затем разработать маршрут, для чего понадобится крупномасштабная карта избранного района. </a:t>
            </a:r>
            <a:r>
              <a:rPr lang="ru-RU" dirty="0" smtClean="0"/>
              <a:t>Устанавливаются </a:t>
            </a:r>
            <a:r>
              <a:rPr lang="ru-RU" dirty="0"/>
              <a:t>начальная и конечная точки маршрута и основные </a:t>
            </a:r>
            <a:r>
              <a:rPr lang="ru-RU" dirty="0" smtClean="0"/>
              <a:t>ориентиры</a:t>
            </a:r>
            <a:r>
              <a:rPr lang="ru-RU" dirty="0"/>
              <a:t>, через которые будет проходить маршрут. Повороты на маршруте лучше выбирать у характерных, легко </a:t>
            </a:r>
            <a:r>
              <a:rPr lang="ru-RU" dirty="0" smtClean="0"/>
              <a:t>распознаваемых </a:t>
            </a:r>
            <a:r>
              <a:rPr lang="ru-RU" dirty="0"/>
              <a:t>ориентиров. (Расстояние между ориентирами не должно превышать 2 км.) После этого необходимо произвести расчет движения по маршруту. Расчеты оформляют на карте или в специальной таблице. </a:t>
            </a:r>
          </a:p>
        </p:txBody>
      </p:sp>
      <p:sp>
        <p:nvSpPr>
          <p:cNvPr id="3" name="TextBox 2"/>
          <p:cNvSpPr txBox="1"/>
          <p:nvPr/>
        </p:nvSpPr>
        <p:spPr>
          <a:xfrm>
            <a:off x="0" y="0"/>
            <a:ext cx="7296421" cy="584775"/>
          </a:xfrm>
          <a:prstGeom prst="rect">
            <a:avLst/>
          </a:prstGeom>
          <a:noFill/>
        </p:spPr>
        <p:txBody>
          <a:bodyPr wrap="square" rtlCol="0">
            <a:spAutoFit/>
          </a:bodyPr>
          <a:lstStyle/>
          <a:p>
            <a: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Выбор маршрута</a:t>
            </a:r>
            <a:endParaRPr lang="ru-RU"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6" name="Рисунок 5" descr="Рисунок12.jpg"/>
          <p:cNvPicPr>
            <a:picLocks noChangeAspect="1"/>
          </p:cNvPicPr>
          <p:nvPr/>
        </p:nvPicPr>
        <p:blipFill>
          <a:blip r:embed="rId2" cstate="print"/>
          <a:stretch>
            <a:fillRect/>
          </a:stretch>
        </p:blipFill>
        <p:spPr>
          <a:xfrm>
            <a:off x="1714480" y="642918"/>
            <a:ext cx="3333750" cy="3276600"/>
          </a:xfrm>
          <a:prstGeom prst="rect">
            <a:avLst/>
          </a:prstGeom>
        </p:spPr>
      </p:pic>
      <p:pic>
        <p:nvPicPr>
          <p:cNvPr id="7" name="Рисунок 6" descr="Рисунок13.JPG"/>
          <p:cNvPicPr>
            <a:picLocks noChangeAspect="1"/>
          </p:cNvPicPr>
          <p:nvPr/>
        </p:nvPicPr>
        <p:blipFill>
          <a:blip r:embed="rId3" cstate="print"/>
          <a:stretch>
            <a:fillRect/>
          </a:stretch>
        </p:blipFill>
        <p:spPr>
          <a:xfrm>
            <a:off x="428596" y="785794"/>
            <a:ext cx="857250" cy="113347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282" y="642918"/>
            <a:ext cx="4071966" cy="1754326"/>
          </a:xfrm>
          <a:prstGeom prst="rect">
            <a:avLst/>
          </a:prstGeom>
          <a:noFill/>
          <a:ln>
            <a:solidFill>
              <a:schemeClr val="accent6">
                <a:lumMod val="50000"/>
              </a:schemeClr>
            </a:solidFill>
          </a:ln>
        </p:spPr>
        <p:txBody>
          <a:bodyPr wrap="square" rtlCol="0">
            <a:spAutoFit/>
          </a:bodyPr>
          <a:lstStyle/>
          <a:p>
            <a:r>
              <a:rPr lang="ru-RU" dirty="0"/>
              <a:t>1. В исходной точке маршрута отрабатывается </a:t>
            </a:r>
            <a:r>
              <a:rPr lang="ru-RU" dirty="0" smtClean="0"/>
              <a:t>ориентирование </a:t>
            </a:r>
            <a:r>
              <a:rPr lang="ru-RU" dirty="0"/>
              <a:t>карты, устанавливают свое местонахождение на местности и на карте, определяют направление движения группы по маршруту. </a:t>
            </a:r>
          </a:p>
        </p:txBody>
      </p:sp>
      <p:sp>
        <p:nvSpPr>
          <p:cNvPr id="4" name="TextBox 3"/>
          <p:cNvSpPr txBox="1"/>
          <p:nvPr/>
        </p:nvSpPr>
        <p:spPr>
          <a:xfrm>
            <a:off x="0" y="0"/>
            <a:ext cx="9144000" cy="553998"/>
          </a:xfrm>
          <a:prstGeom prst="rect">
            <a:avLst/>
          </a:prstGeom>
          <a:noFill/>
        </p:spPr>
        <p:txBody>
          <a:bodyPr wrap="square" rtlCol="0">
            <a:spAutoFit/>
          </a:bodyPr>
          <a:lstStyle/>
          <a:p>
            <a:r>
              <a:rPr lang="ru-RU" sz="3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Отработка навыков ориентирования на местности</a:t>
            </a:r>
            <a:endParaRPr lang="ru-RU" sz="3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5" name="TextBox 4"/>
          <p:cNvSpPr txBox="1"/>
          <p:nvPr/>
        </p:nvSpPr>
        <p:spPr>
          <a:xfrm>
            <a:off x="4572000" y="642918"/>
            <a:ext cx="4071966" cy="1754326"/>
          </a:xfrm>
          <a:prstGeom prst="rect">
            <a:avLst/>
          </a:prstGeom>
          <a:noFill/>
          <a:ln>
            <a:solidFill>
              <a:schemeClr val="accent3">
                <a:lumMod val="50000"/>
              </a:schemeClr>
            </a:solidFill>
          </a:ln>
        </p:spPr>
        <p:txBody>
          <a:bodyPr wrap="square" rtlCol="0">
            <a:spAutoFit/>
          </a:bodyPr>
          <a:lstStyle/>
          <a:p>
            <a:r>
              <a:rPr lang="ru-RU" dirty="0"/>
              <a:t>2. У ориентира №</a:t>
            </a:r>
            <a:r>
              <a:rPr lang="ru-RU" dirty="0" smtClean="0"/>
              <a:t>1 </a:t>
            </a:r>
            <a:r>
              <a:rPr lang="ru-RU" dirty="0"/>
              <a:t>проводится тренировка в </a:t>
            </a:r>
            <a:r>
              <a:rPr lang="ru-RU" dirty="0" smtClean="0"/>
              <a:t>определении </a:t>
            </a:r>
            <a:r>
              <a:rPr lang="ru-RU" dirty="0"/>
              <a:t>сторон горизонта по солнцу и часам и по признакам местных предметов и определяется направление </a:t>
            </a:r>
            <a:r>
              <a:rPr lang="ru-RU" dirty="0" smtClean="0"/>
              <a:t>дальнейшего </a:t>
            </a:r>
            <a:r>
              <a:rPr lang="ru-RU" dirty="0"/>
              <a:t>движения. </a:t>
            </a:r>
          </a:p>
        </p:txBody>
      </p:sp>
      <p:sp>
        <p:nvSpPr>
          <p:cNvPr id="6" name="TextBox 5"/>
          <p:cNvSpPr txBox="1"/>
          <p:nvPr/>
        </p:nvSpPr>
        <p:spPr>
          <a:xfrm>
            <a:off x="214282" y="2857496"/>
            <a:ext cx="4071966" cy="1477328"/>
          </a:xfrm>
          <a:prstGeom prst="rect">
            <a:avLst/>
          </a:prstGeom>
          <a:noFill/>
          <a:ln>
            <a:solidFill>
              <a:schemeClr val="tx2">
                <a:lumMod val="75000"/>
              </a:schemeClr>
            </a:solidFill>
          </a:ln>
        </p:spPr>
        <p:txBody>
          <a:bodyPr wrap="square" rtlCol="0">
            <a:spAutoFit/>
          </a:bodyPr>
          <a:lstStyle/>
          <a:p>
            <a:r>
              <a:rPr lang="ru-RU" dirty="0"/>
              <a:t>З. На отрезке от ориентира </a:t>
            </a:r>
            <a:r>
              <a:rPr lang="ru-RU" dirty="0" smtClean="0"/>
              <a:t>№2 </a:t>
            </a:r>
            <a:r>
              <a:rPr lang="ru-RU" dirty="0"/>
              <a:t>до конечной точки </a:t>
            </a:r>
            <a:r>
              <a:rPr lang="ru-RU" dirty="0" smtClean="0"/>
              <a:t>маршрута </a:t>
            </a:r>
            <a:r>
              <a:rPr lang="ru-RU" dirty="0"/>
              <a:t>отрабатывают определение направления движения и выход в конечную точку маршрута без компаса. </a:t>
            </a:r>
          </a:p>
        </p:txBody>
      </p:sp>
      <p:sp>
        <p:nvSpPr>
          <p:cNvPr id="7" name="TextBox 6"/>
          <p:cNvSpPr txBox="1"/>
          <p:nvPr/>
        </p:nvSpPr>
        <p:spPr>
          <a:xfrm>
            <a:off x="4572000" y="2857496"/>
            <a:ext cx="4071966" cy="1477328"/>
          </a:xfrm>
          <a:prstGeom prst="rect">
            <a:avLst/>
          </a:prstGeom>
          <a:noFill/>
          <a:ln>
            <a:solidFill>
              <a:schemeClr val="accent2">
                <a:lumMod val="75000"/>
              </a:schemeClr>
            </a:solidFill>
          </a:ln>
        </p:spPr>
        <p:txBody>
          <a:bodyPr wrap="square" rtlCol="0">
            <a:spAutoFit/>
          </a:bodyPr>
          <a:lstStyle/>
          <a:p>
            <a:r>
              <a:rPr lang="ru-RU" dirty="0"/>
              <a:t>4. В конечном пункте маршрута выполняются бивачные работы (разводится костер, приготовляется пища на костре) и другие туристские работы. </a:t>
            </a:r>
          </a:p>
        </p:txBody>
      </p:sp>
      <p:sp>
        <p:nvSpPr>
          <p:cNvPr id="8" name="TextBox 7"/>
          <p:cNvSpPr txBox="1"/>
          <p:nvPr/>
        </p:nvSpPr>
        <p:spPr>
          <a:xfrm>
            <a:off x="2571736" y="4786322"/>
            <a:ext cx="4071966" cy="923330"/>
          </a:xfrm>
          <a:prstGeom prst="rect">
            <a:avLst/>
          </a:prstGeom>
          <a:noFill/>
          <a:ln>
            <a:solidFill>
              <a:srgbClr val="FF0000"/>
            </a:solidFill>
          </a:ln>
        </p:spPr>
        <p:txBody>
          <a:bodyPr wrap="square" rtlCol="0">
            <a:spAutoFit/>
          </a:bodyPr>
          <a:lstStyle/>
          <a:p>
            <a:r>
              <a:rPr lang="ru-RU" dirty="0"/>
              <a:t>5. На обратном пути закрепляют навыки в </a:t>
            </a:r>
            <a:r>
              <a:rPr lang="ru-RU" dirty="0" smtClean="0"/>
              <a:t>ориентировании </a:t>
            </a:r>
            <a:r>
              <a:rPr lang="ru-RU" dirty="0"/>
              <a:t>на местности.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714876" y="1357298"/>
            <a:ext cx="4071966" cy="3139321"/>
          </a:xfrm>
          <a:prstGeom prst="rect">
            <a:avLst/>
          </a:prstGeom>
          <a:noFill/>
        </p:spPr>
        <p:txBody>
          <a:bodyPr wrap="square" rtlCol="0">
            <a:spAutoFit/>
          </a:bodyPr>
          <a:lstStyle/>
          <a:p>
            <a:r>
              <a:rPr lang="ru-RU" dirty="0"/>
              <a:t>При подготовке к походу его </a:t>
            </a:r>
            <a:r>
              <a:rPr lang="ru-RU" dirty="0" smtClean="0"/>
              <a:t>участники:</a:t>
            </a:r>
            <a:endParaRPr lang="ru-RU" dirty="0"/>
          </a:p>
          <a:p>
            <a:pPr>
              <a:buFont typeface="Arial" pitchFamily="34" charset="0"/>
              <a:buChar char="•"/>
            </a:pPr>
            <a:r>
              <a:rPr lang="ru-RU" dirty="0" smtClean="0"/>
              <a:t>собирают необходимое </a:t>
            </a:r>
            <a:r>
              <a:rPr lang="ru-RU" dirty="0"/>
              <a:t>снаряжение для группы в зависимости от учебных </a:t>
            </a:r>
            <a:r>
              <a:rPr lang="ru-RU" dirty="0" smtClean="0"/>
              <a:t>задач </a:t>
            </a:r>
            <a:r>
              <a:rPr lang="ru-RU" dirty="0"/>
              <a:t>и условий погоды, продукты питания, одежду по сезону</a:t>
            </a:r>
            <a:r>
              <a:rPr lang="ru-RU" dirty="0" smtClean="0"/>
              <a:t>;</a:t>
            </a:r>
          </a:p>
          <a:p>
            <a:pPr>
              <a:buFont typeface="Arial" pitchFamily="34" charset="0"/>
              <a:buChar char="•"/>
            </a:pPr>
            <a:r>
              <a:rPr lang="ru-RU" dirty="0" smtClean="0"/>
              <a:t> </a:t>
            </a:r>
            <a:r>
              <a:rPr lang="ru-RU" dirty="0"/>
              <a:t>тренируются в правильной укладке рюкзака; </a:t>
            </a:r>
            <a:endParaRPr lang="ru-RU" dirty="0" smtClean="0"/>
          </a:p>
          <a:p>
            <a:pPr>
              <a:buFont typeface="Arial" pitchFamily="34" charset="0"/>
              <a:buChar char="•"/>
            </a:pPr>
            <a:r>
              <a:rPr lang="ru-RU" dirty="0" smtClean="0"/>
              <a:t>определяют способы </a:t>
            </a:r>
            <a:r>
              <a:rPr lang="ru-RU" dirty="0"/>
              <a:t>выхода в исходную точку маршрута (пешком или на </a:t>
            </a:r>
            <a:r>
              <a:rPr lang="ru-RU" dirty="0" smtClean="0"/>
              <a:t>определенных </a:t>
            </a:r>
            <a:r>
              <a:rPr lang="ru-RU" dirty="0"/>
              <a:t>видах транспорта в зависимости от условий </a:t>
            </a:r>
            <a:r>
              <a:rPr lang="ru-RU" dirty="0" smtClean="0"/>
              <a:t>проживания</a:t>
            </a:r>
            <a:r>
              <a:rPr lang="ru-RU" dirty="0"/>
              <a:t>). </a:t>
            </a:r>
          </a:p>
        </p:txBody>
      </p:sp>
      <p:sp>
        <p:nvSpPr>
          <p:cNvPr id="4" name="TextBox 3"/>
          <p:cNvSpPr txBox="1"/>
          <p:nvPr/>
        </p:nvSpPr>
        <p:spPr>
          <a:xfrm>
            <a:off x="0" y="0"/>
            <a:ext cx="7296421" cy="584775"/>
          </a:xfrm>
          <a:prstGeom prst="rect">
            <a:avLst/>
          </a:prstGeom>
          <a:noFill/>
        </p:spPr>
        <p:txBody>
          <a:bodyPr wrap="square" rtlCol="0">
            <a:spAutoFit/>
          </a:bodyPr>
          <a:lstStyle/>
          <a:p>
            <a: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 поход !</a:t>
            </a:r>
            <a:endParaRPr lang="ru-RU"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6" name="Рисунок 5" descr="Рисунок14.jpg"/>
          <p:cNvPicPr>
            <a:picLocks noChangeAspect="1"/>
          </p:cNvPicPr>
          <p:nvPr/>
        </p:nvPicPr>
        <p:blipFill>
          <a:blip r:embed="rId2" cstate="print"/>
          <a:stretch>
            <a:fillRect/>
          </a:stretch>
        </p:blipFill>
        <p:spPr>
          <a:xfrm>
            <a:off x="714348" y="1357298"/>
            <a:ext cx="3333750" cy="298132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42910" y="3071810"/>
            <a:ext cx="7643866" cy="3046988"/>
          </a:xfrm>
          <a:prstGeom prst="rect">
            <a:avLst/>
          </a:prstGeom>
          <a:noFill/>
        </p:spPr>
        <p:txBody>
          <a:bodyPr wrap="square" rtlCol="0">
            <a:spAutoFit/>
          </a:bodyPr>
          <a:lstStyle/>
          <a:p>
            <a:pPr lvl="0"/>
            <a:r>
              <a:rPr lang="ru-RU" sz="2400" dirty="0" smtClean="0"/>
              <a:t>1. Для </a:t>
            </a:r>
            <a:r>
              <a:rPr lang="ru-RU" sz="2400" dirty="0"/>
              <a:t>чего нужна подготовка к походу на </a:t>
            </a:r>
            <a:r>
              <a:rPr lang="ru-RU" sz="2400" dirty="0" smtClean="0"/>
              <a:t>природу </a:t>
            </a:r>
            <a:r>
              <a:rPr lang="ru-RU" sz="2400" dirty="0"/>
              <a:t>и что она включает? </a:t>
            </a:r>
          </a:p>
          <a:p>
            <a:pPr lvl="0"/>
            <a:r>
              <a:rPr lang="ru-RU" sz="2400" dirty="0" smtClean="0"/>
              <a:t>2. Как проводится </a:t>
            </a:r>
            <a:r>
              <a:rPr lang="ru-RU" sz="2400" dirty="0"/>
              <a:t>изучение района похода и на что обращается при этом основное внимание? </a:t>
            </a:r>
          </a:p>
          <a:p>
            <a:r>
              <a:rPr lang="ru-RU" sz="2400" dirty="0"/>
              <a:t>З. Как выбирают маршрут похода и определяют основные его этапы? </a:t>
            </a:r>
          </a:p>
          <a:p>
            <a:r>
              <a:rPr lang="ru-RU" sz="2400" dirty="0"/>
              <a:t>4. Какие организационные вопросы должны решить участники похода при </a:t>
            </a:r>
            <a:r>
              <a:rPr lang="ru-RU" sz="2400" dirty="0" smtClean="0"/>
              <a:t>подготовке </a:t>
            </a:r>
            <a:r>
              <a:rPr lang="ru-RU" sz="2400" dirty="0"/>
              <a:t>к нему? </a:t>
            </a:r>
          </a:p>
        </p:txBody>
      </p:sp>
      <p:sp>
        <p:nvSpPr>
          <p:cNvPr id="6" name="TextBox 5"/>
          <p:cNvSpPr txBox="1"/>
          <p:nvPr/>
        </p:nvSpPr>
        <p:spPr>
          <a:xfrm>
            <a:off x="0" y="0"/>
            <a:ext cx="8892480" cy="584775"/>
          </a:xfrm>
          <a:prstGeom prst="rect">
            <a:avLst/>
          </a:prstGeom>
          <a:noFill/>
        </p:spPr>
        <p:txBody>
          <a:bodyPr wrap="square" rtlCol="0">
            <a:spAutoFit/>
          </a:bodyPr>
          <a:lstStyle/>
          <a:p>
            <a:pPr algn="ctr"/>
            <a: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Вопросы и задания</a:t>
            </a:r>
            <a: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ru-RU"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5" name="Рисунок 4" descr="Рисунок9.jpg"/>
          <p:cNvPicPr>
            <a:picLocks noChangeAspect="1"/>
          </p:cNvPicPr>
          <p:nvPr/>
        </p:nvPicPr>
        <p:blipFill>
          <a:blip r:embed="rId2" cstate="print"/>
          <a:stretch>
            <a:fillRect/>
          </a:stretch>
        </p:blipFill>
        <p:spPr>
          <a:xfrm>
            <a:off x="714348" y="1500174"/>
            <a:ext cx="1428750" cy="155257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Прямоуг. 2"/>
          <p:cNvSpPr>
            <a:spLocks noGrp="1" noChangeArrowheads="1"/>
          </p:cNvSpPr>
          <p:nvPr>
            <p:ph type="title"/>
          </p:nvPr>
        </p:nvSpPr>
        <p:spPr/>
        <p:txBody>
          <a:bodyPr>
            <a:normAutofit/>
          </a:bodyPr>
          <a:lstStyle/>
          <a:p>
            <a:pPr eaLnBrk="1" hangingPunct="1">
              <a:defRPr/>
            </a:pPr>
            <a:r>
              <a:rPr lang="ru-RU" i="1" dirty="0" smtClean="0"/>
              <a:t>Домашнее задание</a:t>
            </a:r>
            <a:r>
              <a:rPr lang="ru-RU" i="1" dirty="0" smtClean="0"/>
              <a:t>:</a:t>
            </a:r>
            <a:endParaRPr lang="ru-RU" i="1" dirty="0" smtClean="0"/>
          </a:p>
        </p:txBody>
      </p:sp>
      <p:sp>
        <p:nvSpPr>
          <p:cNvPr id="25603" name="Прямоуг. 3"/>
          <p:cNvSpPr>
            <a:spLocks noGrp="1" noChangeArrowheads="1"/>
          </p:cNvSpPr>
          <p:nvPr>
            <p:ph type="body" idx="1"/>
          </p:nvPr>
        </p:nvSpPr>
        <p:spPr/>
        <p:txBody>
          <a:bodyPr>
            <a:normAutofit/>
          </a:bodyPr>
          <a:lstStyle/>
          <a:p>
            <a:pPr algn="ctr" eaLnBrk="1" hangingPunct="1">
              <a:lnSpc>
                <a:spcPct val="90000"/>
              </a:lnSpc>
              <a:buFontTx/>
              <a:buNone/>
              <a:defRPr/>
            </a:pPr>
            <a:r>
              <a:rPr lang="ru-RU" sz="2400" dirty="0" smtClean="0">
                <a:solidFill>
                  <a:srgbClr val="FF3300"/>
                </a:solidFill>
              </a:rPr>
              <a:t>Написать ответы на вопросы:</a:t>
            </a:r>
            <a:r>
              <a:rPr lang="ru-RU" sz="2400" dirty="0" smtClean="0"/>
              <a:t> </a:t>
            </a:r>
          </a:p>
          <a:p>
            <a:pPr eaLnBrk="1" hangingPunct="1">
              <a:lnSpc>
                <a:spcPct val="90000"/>
              </a:lnSpc>
              <a:defRPr/>
            </a:pPr>
            <a:r>
              <a:rPr lang="ru-RU" sz="2400" dirty="0" smtClean="0"/>
              <a:t>Назовите способы определения сторон света на местности.</a:t>
            </a:r>
          </a:p>
          <a:p>
            <a:pPr eaLnBrk="1" hangingPunct="1">
              <a:lnSpc>
                <a:spcPct val="90000"/>
              </a:lnSpc>
              <a:defRPr/>
            </a:pPr>
            <a:r>
              <a:rPr lang="ru-RU" sz="2400" dirty="0" smtClean="0"/>
              <a:t> Какие вы знаете способы определения сторон света по местным предметам? </a:t>
            </a:r>
          </a:p>
          <a:p>
            <a:pPr eaLnBrk="1" hangingPunct="1">
              <a:lnSpc>
                <a:spcPct val="90000"/>
              </a:lnSpc>
              <a:defRPr/>
            </a:pPr>
            <a:r>
              <a:rPr lang="ru-RU" sz="2400" dirty="0" smtClean="0"/>
              <a:t>Ориентирование по карте </a:t>
            </a:r>
          </a:p>
          <a:p>
            <a:pPr eaLnBrk="1" hangingPunct="1">
              <a:lnSpc>
                <a:spcPct val="90000"/>
              </a:lnSpc>
              <a:defRPr/>
            </a:pPr>
            <a:r>
              <a:rPr lang="ru-RU" sz="2400" dirty="0" smtClean="0"/>
              <a:t>Самый надежный способ определения сторон горизонта</a:t>
            </a:r>
          </a:p>
          <a:p>
            <a:pPr eaLnBrk="1" hangingPunct="1">
              <a:lnSpc>
                <a:spcPct val="90000"/>
              </a:lnSpc>
              <a:defRPr/>
            </a:pPr>
            <a:r>
              <a:rPr lang="ru-RU" sz="2400" dirty="0" smtClean="0"/>
              <a:t>Определение сторон горизонта по солнцу и часам.</a:t>
            </a:r>
          </a:p>
          <a:p>
            <a:pPr eaLnBrk="1" hangingPunct="1">
              <a:lnSpc>
                <a:spcPct val="90000"/>
              </a:lnSpc>
              <a:defRPr/>
            </a:pPr>
            <a:r>
              <a:rPr lang="ru-RU" sz="2400" dirty="0" smtClean="0"/>
              <a:t>Что включает в себя умение ориентироваться на местности?</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143116"/>
            <a:ext cx="4429124" cy="3970318"/>
          </a:xfrm>
          <a:prstGeom prst="rect">
            <a:avLst/>
          </a:prstGeom>
          <a:noFill/>
        </p:spPr>
        <p:txBody>
          <a:bodyPr wrap="square" rtlCol="0">
            <a:spAutoFit/>
          </a:bodyPr>
          <a:lstStyle/>
          <a:p>
            <a:r>
              <a:rPr lang="ru-RU" dirty="0" smtClean="0"/>
              <a:t> Для определения по карте своего местонахождения прежде всего необходимо сориентировать ее относительно сторон горизонта, </a:t>
            </a:r>
            <a:br>
              <a:rPr lang="ru-RU" dirty="0" smtClean="0"/>
            </a:br>
            <a:r>
              <a:rPr lang="ru-RU" dirty="0" smtClean="0"/>
              <a:t>т. е. держать так, чтобы верхняя сторона карты была обращена на север. (Все карты вычерчены таким образом, что их верх направлен на север.) При таком положении карты все направления на окружающие местные предметы совпадут с этими же направлениями на карте, а взаимное расположение местных предметов будет соответствовать их обозначениям на карте. </a:t>
            </a:r>
          </a:p>
        </p:txBody>
      </p:sp>
      <p:sp>
        <p:nvSpPr>
          <p:cNvPr id="3" name="TextBox 2"/>
          <p:cNvSpPr txBox="1"/>
          <p:nvPr/>
        </p:nvSpPr>
        <p:spPr>
          <a:xfrm>
            <a:off x="1357290" y="0"/>
            <a:ext cx="7786710" cy="584775"/>
          </a:xfrm>
          <a:prstGeom prst="rect">
            <a:avLst/>
          </a:prstGeom>
          <a:noFill/>
        </p:spPr>
        <p:txBody>
          <a:bodyPr wrap="square" rtlCol="0">
            <a:spAutoFit/>
          </a:bodyPr>
          <a:lstStyle/>
          <a:p>
            <a: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Ориентирование карты</a:t>
            </a:r>
            <a:endParaRPr lang="ru-RU"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TextBox 3"/>
          <p:cNvSpPr txBox="1"/>
          <p:nvPr/>
        </p:nvSpPr>
        <p:spPr>
          <a:xfrm>
            <a:off x="218480" y="428604"/>
            <a:ext cx="8925520" cy="1569660"/>
          </a:xfrm>
          <a:prstGeom prst="rect">
            <a:avLst/>
          </a:prstGeom>
          <a:noFill/>
        </p:spPr>
        <p:txBody>
          <a:bodyPr wrap="square" rtlCol="0">
            <a:spAutoFit/>
          </a:bodyPr>
          <a:lstStyle/>
          <a:p>
            <a:r>
              <a:rPr lang="ru-RU" sz="2400" dirty="0" smtClean="0"/>
              <a:t>   Ориентирование на местности предполагает, кроме определения сторон горизонта, определение своего местонахождения относительно окружающих предметов и рельефа, а также выбор нужного направления движения. </a:t>
            </a:r>
          </a:p>
        </p:txBody>
      </p:sp>
      <p:pic>
        <p:nvPicPr>
          <p:cNvPr id="6" name="Рисунок 5" descr="Рисунок2.jpg"/>
          <p:cNvPicPr>
            <a:picLocks noChangeAspect="1"/>
          </p:cNvPicPr>
          <p:nvPr/>
        </p:nvPicPr>
        <p:blipFill>
          <a:blip r:embed="rId3" cstate="print"/>
          <a:stretch>
            <a:fillRect/>
          </a:stretch>
        </p:blipFill>
        <p:spPr>
          <a:xfrm>
            <a:off x="4786313" y="2357430"/>
            <a:ext cx="4095779" cy="3071834"/>
          </a:xfrm>
          <a:prstGeom prst="rect">
            <a:avLst/>
          </a:prstGeom>
        </p:spPr>
      </p:pic>
    </p:spTree>
  </p:cSld>
  <p:clrMapOvr>
    <a:masterClrMapping/>
  </p:clrMapOvr>
  <p:transition>
    <p:sndAc>
      <p:stSnd>
        <p:snd r:embed="rId2" name="laser.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descr="Рисунок4.jpg"/>
          <p:cNvPicPr>
            <a:picLocks noChangeAspect="1"/>
          </p:cNvPicPr>
          <p:nvPr/>
        </p:nvPicPr>
        <p:blipFill>
          <a:blip r:embed="rId3" cstate="print"/>
          <a:stretch>
            <a:fillRect/>
          </a:stretch>
        </p:blipFill>
        <p:spPr>
          <a:xfrm>
            <a:off x="5286380" y="2786058"/>
            <a:ext cx="3333750" cy="3609975"/>
          </a:xfrm>
          <a:prstGeom prst="rect">
            <a:avLst/>
          </a:prstGeom>
        </p:spPr>
      </p:pic>
      <p:sp>
        <p:nvSpPr>
          <p:cNvPr id="4" name="TextBox 3"/>
          <p:cNvSpPr txBox="1"/>
          <p:nvPr/>
        </p:nvSpPr>
        <p:spPr>
          <a:xfrm>
            <a:off x="1214414" y="6215082"/>
            <a:ext cx="5155257" cy="461665"/>
          </a:xfrm>
          <a:prstGeom prst="rect">
            <a:avLst/>
          </a:prstGeom>
          <a:noFill/>
        </p:spPr>
        <p:txBody>
          <a:bodyPr wrap="none" rtlCol="0">
            <a:spAutoFit/>
          </a:bodyPr>
          <a:lstStyle/>
          <a:p>
            <a:r>
              <a:rPr lang="ru-RU" sz="2400" b="1" i="1" u="sng" dirty="0"/>
              <a:t>Ориентирование карты по компасу</a:t>
            </a:r>
            <a:endParaRPr lang="ru-RU" sz="2400" dirty="0"/>
          </a:p>
        </p:txBody>
      </p:sp>
      <p:sp>
        <p:nvSpPr>
          <p:cNvPr id="5" name="TextBox 4"/>
          <p:cNvSpPr txBox="1"/>
          <p:nvPr/>
        </p:nvSpPr>
        <p:spPr>
          <a:xfrm>
            <a:off x="428596" y="714356"/>
            <a:ext cx="8286808" cy="2031325"/>
          </a:xfrm>
          <a:prstGeom prst="rect">
            <a:avLst/>
          </a:prstGeom>
          <a:noFill/>
        </p:spPr>
        <p:txBody>
          <a:bodyPr wrap="square" rtlCol="0">
            <a:spAutoFit/>
          </a:bodyPr>
          <a:lstStyle/>
          <a:p>
            <a:r>
              <a:rPr lang="ru-RU" dirty="0" smtClean="0"/>
              <a:t>При ориентировании карты по компасу его следует положить на боковую сторону карты так, чтобы линия север-юг его шкалы совпадала с направлением север-юг на карте, а нулевое деление шкалы было обращено к северной (верхней) стороне карты. Затем нужно отпустить тормоз стрелки компаса и, когда она остановится, начать поворачивать карту до тех пор, пока стрелка своим северным концом не совпадет с нулевым делением шкалы. При таком положении карта будет сориентирована. </a:t>
            </a:r>
            <a:endParaRPr lang="ru-RU" dirty="0"/>
          </a:p>
        </p:txBody>
      </p:sp>
      <p:sp>
        <p:nvSpPr>
          <p:cNvPr id="6" name="TextBox 5"/>
          <p:cNvSpPr txBox="1"/>
          <p:nvPr/>
        </p:nvSpPr>
        <p:spPr>
          <a:xfrm>
            <a:off x="857224" y="0"/>
            <a:ext cx="8286776" cy="584775"/>
          </a:xfrm>
          <a:prstGeom prst="rect">
            <a:avLst/>
          </a:prstGeom>
          <a:noFill/>
        </p:spPr>
        <p:txBody>
          <a:bodyPr wrap="square" rtlCol="0">
            <a:spAutoFit/>
          </a:bodyPr>
          <a:lstStyle/>
          <a:p>
            <a: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Ориентирование по компасу</a:t>
            </a:r>
            <a:endParaRPr lang="ru-RU"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7" name="Рисунок 6" descr="Рисунок3.jpg"/>
          <p:cNvPicPr>
            <a:picLocks noChangeAspect="1"/>
          </p:cNvPicPr>
          <p:nvPr/>
        </p:nvPicPr>
        <p:blipFill>
          <a:blip r:embed="rId4" cstate="print"/>
          <a:stretch>
            <a:fillRect/>
          </a:stretch>
        </p:blipFill>
        <p:spPr>
          <a:xfrm>
            <a:off x="500033" y="2857496"/>
            <a:ext cx="3437111" cy="2428892"/>
          </a:xfrm>
          <a:prstGeom prst="rect">
            <a:avLst/>
          </a:prstGeom>
        </p:spPr>
      </p:pic>
    </p:spTree>
  </p:cSld>
  <p:clrMapOvr>
    <a:masterClrMapping/>
  </p:clrMapOvr>
  <p:transition>
    <p:sndAc>
      <p:stSnd>
        <p:snd r:embed="rId2" name="laser.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14744" y="1071546"/>
            <a:ext cx="5214974" cy="5509200"/>
          </a:xfrm>
          <a:prstGeom prst="rect">
            <a:avLst/>
          </a:prstGeom>
          <a:noFill/>
        </p:spPr>
        <p:txBody>
          <a:bodyPr wrap="square" rtlCol="0">
            <a:spAutoFit/>
          </a:bodyPr>
          <a:lstStyle/>
          <a:p>
            <a:r>
              <a:rPr lang="ru-RU" sz="2200" dirty="0" smtClean="0"/>
              <a:t>Для ориентирования карты на местности необходимо использовать какой-нибудь характерный линейный ориентир (прямолинейный участок дороги, просеку в лесу, характерный участок берега реки), который обозначен на карте. Карту необходимо повернуть так, чтобы направление этого линейного ориентира на карте совпало с его направлением на местности. Затем следует проверить, все ли местные предметы, расположенные на местности справа и слева от выбранного ориентира, имеют такое же расположение на карте, что будет свидетельствовать о том, что карта сориентирована правильно. </a:t>
            </a:r>
            <a:endParaRPr lang="ru-RU" sz="2200" dirty="0"/>
          </a:p>
        </p:txBody>
      </p:sp>
      <p:sp>
        <p:nvSpPr>
          <p:cNvPr id="4" name="TextBox 3"/>
          <p:cNvSpPr txBox="1"/>
          <p:nvPr/>
        </p:nvSpPr>
        <p:spPr>
          <a:xfrm>
            <a:off x="714348" y="357166"/>
            <a:ext cx="7858180" cy="584775"/>
          </a:xfrm>
          <a:prstGeom prst="rect">
            <a:avLst/>
          </a:prstGeom>
          <a:noFill/>
        </p:spPr>
        <p:txBody>
          <a:bodyPr wrap="square" rtlCol="0">
            <a:spAutoFit/>
          </a:bodyPr>
          <a:lstStyle/>
          <a:p>
            <a: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Ориентирование на местности</a:t>
            </a:r>
            <a:endParaRPr lang="ru-RU"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5" name="Рисунок 4" descr="Рисунок5.jpg"/>
          <p:cNvPicPr>
            <a:picLocks noChangeAspect="1"/>
          </p:cNvPicPr>
          <p:nvPr/>
        </p:nvPicPr>
        <p:blipFill>
          <a:blip r:embed="rId3" cstate="print"/>
          <a:stretch>
            <a:fillRect/>
          </a:stretch>
        </p:blipFill>
        <p:spPr>
          <a:xfrm>
            <a:off x="571472" y="1142984"/>
            <a:ext cx="2857500" cy="2095500"/>
          </a:xfrm>
          <a:prstGeom prst="rect">
            <a:avLst/>
          </a:prstGeom>
        </p:spPr>
      </p:pic>
    </p:spTree>
  </p:cSld>
  <p:clrMapOvr>
    <a:masterClrMapping/>
  </p:clrMapOvr>
  <p:transition>
    <p:sndAc>
      <p:stSnd>
        <p:snd r:embed="rId2" name="wind.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28992" y="1285860"/>
            <a:ext cx="5500726" cy="4524315"/>
          </a:xfrm>
          <a:prstGeom prst="rect">
            <a:avLst/>
          </a:prstGeom>
          <a:noFill/>
        </p:spPr>
        <p:txBody>
          <a:bodyPr wrap="square" rtlCol="0">
            <a:spAutoFit/>
          </a:bodyPr>
          <a:lstStyle/>
          <a:p>
            <a:r>
              <a:rPr lang="ru-RU" sz="2400" dirty="0" smtClean="0"/>
              <a:t>Для ориентирования карты по направлениям на местные предметы используются два предмета, выбранные вами на местности (дерево, мост и т. п.) И изображенные на карте. Встав у одного из этих местных предметов, необходимо на карту положить карандаш так, чтобы соединить эти оба предмета; теперь поворачивайте карту до тех пор, пока карандаш не укажет на второй предмет на местности. Карта сориентирована. </a:t>
            </a:r>
            <a:endParaRPr lang="ru-RU" sz="2400" dirty="0"/>
          </a:p>
        </p:txBody>
      </p:sp>
      <p:sp>
        <p:nvSpPr>
          <p:cNvPr id="4" name="TextBox 3"/>
          <p:cNvSpPr txBox="1"/>
          <p:nvPr/>
        </p:nvSpPr>
        <p:spPr>
          <a:xfrm>
            <a:off x="857224" y="357166"/>
            <a:ext cx="7786742" cy="584775"/>
          </a:xfrm>
          <a:prstGeom prst="rect">
            <a:avLst/>
          </a:prstGeom>
          <a:noFill/>
        </p:spPr>
        <p:txBody>
          <a:bodyPr wrap="square" rtlCol="0">
            <a:spAutoFit/>
          </a:bodyPr>
          <a:lstStyle/>
          <a:p>
            <a: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Ориентирование по направлению</a:t>
            </a:r>
            <a:endParaRPr lang="ru-RU"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5" name="Рисунок 4" descr="Рисунок6.jpg"/>
          <p:cNvPicPr>
            <a:picLocks noChangeAspect="1"/>
          </p:cNvPicPr>
          <p:nvPr/>
        </p:nvPicPr>
        <p:blipFill>
          <a:blip r:embed="rId3" cstate="print"/>
          <a:stretch>
            <a:fillRect/>
          </a:stretch>
        </p:blipFill>
        <p:spPr>
          <a:xfrm>
            <a:off x="428596" y="1357298"/>
            <a:ext cx="2857500" cy="2514600"/>
          </a:xfrm>
          <a:prstGeom prst="rect">
            <a:avLst/>
          </a:prstGeom>
        </p:spPr>
      </p:pic>
    </p:spTree>
  </p:cSld>
  <p:clrMapOvr>
    <a:masterClrMapping/>
  </p:clrMapOvr>
  <p:transition>
    <p:sndAc>
      <p:stSnd>
        <p:snd r:embed="rId2" name="explode.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857232"/>
            <a:ext cx="4429156" cy="4893647"/>
          </a:xfrm>
          <a:prstGeom prst="rect">
            <a:avLst/>
          </a:prstGeom>
          <a:noFill/>
        </p:spPr>
        <p:txBody>
          <a:bodyPr wrap="square" rtlCol="0">
            <a:spAutoFit/>
          </a:bodyPr>
          <a:lstStyle/>
          <a:p>
            <a:r>
              <a:rPr lang="ru-RU" sz="2400" dirty="0" smtClean="0"/>
              <a:t>После того как вы сориентировали карту и установили свое место на ней, можно определить направление своего движения в намеченный район вашего похода. Направление движения вы можете выбрать или по местным ориентирам (по дороге, по тропинке, вдоль реки, вдоль линии электропередачи), или по азимутам с помощью компаса. </a:t>
            </a:r>
            <a:endParaRPr lang="ru-RU" sz="2400" dirty="0"/>
          </a:p>
        </p:txBody>
      </p:sp>
      <p:sp>
        <p:nvSpPr>
          <p:cNvPr id="3" name="TextBox 2"/>
          <p:cNvSpPr txBox="1"/>
          <p:nvPr/>
        </p:nvSpPr>
        <p:spPr>
          <a:xfrm>
            <a:off x="571472" y="285728"/>
            <a:ext cx="7715304" cy="584775"/>
          </a:xfrm>
          <a:prstGeom prst="rect">
            <a:avLst/>
          </a:prstGeom>
          <a:noFill/>
        </p:spPr>
        <p:txBody>
          <a:bodyPr wrap="square" rtlCol="0">
            <a:spAutoFit/>
          </a:bodyPr>
          <a:lstStyle/>
          <a:p>
            <a: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Определение направления движения</a:t>
            </a:r>
            <a:endParaRPr lang="ru-RU"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6" name="Рисунок 5" descr="Рисунок7.jpg"/>
          <p:cNvPicPr>
            <a:picLocks noChangeAspect="1"/>
          </p:cNvPicPr>
          <p:nvPr/>
        </p:nvPicPr>
        <p:blipFill>
          <a:blip r:embed="rId3" cstate="print"/>
          <a:stretch>
            <a:fillRect/>
          </a:stretch>
        </p:blipFill>
        <p:spPr>
          <a:xfrm>
            <a:off x="5000628" y="1928802"/>
            <a:ext cx="3810000" cy="3152775"/>
          </a:xfrm>
          <a:prstGeom prst="rect">
            <a:avLst/>
          </a:prstGeom>
        </p:spPr>
      </p:pic>
    </p:spTree>
  </p:cSld>
  <p:clrMapOvr>
    <a:masterClrMapping/>
  </p:clrMapOvr>
  <p:transition>
    <p:sndAc>
      <p:stSnd>
        <p:snd r:embed="rId2" name="bomb.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00562" y="571480"/>
            <a:ext cx="4286280" cy="5847755"/>
          </a:xfrm>
          <a:prstGeom prst="rect">
            <a:avLst/>
          </a:prstGeom>
          <a:noFill/>
        </p:spPr>
        <p:txBody>
          <a:bodyPr wrap="square" rtlCol="0">
            <a:spAutoFit/>
          </a:bodyPr>
          <a:lstStyle/>
          <a:p>
            <a:r>
              <a:rPr lang="ru-RU" sz="2200" dirty="0"/>
              <a:t>Н</a:t>
            </a:r>
            <a:r>
              <a:rPr lang="ru-RU" sz="2200" dirty="0" smtClean="0"/>
              <a:t>ужно отметить на шкале компаса значение, равное заданному (определенному по карте) магнитному азимуту. Затем, отпустив тормоз магнитной стрелки, повернуть компас в горизонтальной плоскости так, чтобы северный конец совпал с нулевым делением шкалы. Не меняя положения компаса, заметить на местности по линии визирования какой-нибудь удаленный местный предмет. Направление на него и будет направлением, соответствующим заданному азимуту. </a:t>
            </a:r>
            <a:endParaRPr lang="ru-RU" sz="2200" dirty="0"/>
          </a:p>
        </p:txBody>
      </p:sp>
      <p:sp>
        <p:nvSpPr>
          <p:cNvPr id="5" name="TextBox 4"/>
          <p:cNvSpPr txBox="1"/>
          <p:nvPr/>
        </p:nvSpPr>
        <p:spPr>
          <a:xfrm>
            <a:off x="571472" y="4786322"/>
            <a:ext cx="3262432" cy="830997"/>
          </a:xfrm>
          <a:prstGeom prst="rect">
            <a:avLst/>
          </a:prstGeom>
          <a:noFill/>
        </p:spPr>
        <p:txBody>
          <a:bodyPr wrap="none" rtlCol="0">
            <a:spAutoFit/>
          </a:bodyPr>
          <a:lstStyle/>
          <a:p>
            <a:r>
              <a:rPr lang="ru-RU" sz="2400" i="1" u="sng" dirty="0"/>
              <a:t>Определение азимута </a:t>
            </a:r>
            <a:endParaRPr lang="ru-RU" sz="2400" dirty="0"/>
          </a:p>
          <a:p>
            <a:endParaRPr lang="ru-RU" sz="2400" dirty="0"/>
          </a:p>
        </p:txBody>
      </p:sp>
      <p:sp>
        <p:nvSpPr>
          <p:cNvPr id="6" name="TextBox 5"/>
          <p:cNvSpPr txBox="1"/>
          <p:nvPr/>
        </p:nvSpPr>
        <p:spPr>
          <a:xfrm>
            <a:off x="1428728" y="285728"/>
            <a:ext cx="5867693" cy="584775"/>
          </a:xfrm>
          <a:prstGeom prst="rect">
            <a:avLst/>
          </a:prstGeom>
          <a:noFill/>
        </p:spPr>
        <p:txBody>
          <a:bodyPr wrap="square" rtlCol="0">
            <a:spAutoFit/>
          </a:bodyPr>
          <a:lstStyle/>
          <a:p>
            <a: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Азимут</a:t>
            </a:r>
            <a:endParaRPr lang="ru-RU"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7" name="Рисунок 6" descr="Рисунок8.jpg"/>
          <p:cNvPicPr>
            <a:picLocks noChangeAspect="1"/>
          </p:cNvPicPr>
          <p:nvPr/>
        </p:nvPicPr>
        <p:blipFill>
          <a:blip r:embed="rId3" cstate="print"/>
          <a:stretch>
            <a:fillRect/>
          </a:stretch>
        </p:blipFill>
        <p:spPr>
          <a:xfrm>
            <a:off x="500034" y="857232"/>
            <a:ext cx="3333750" cy="3438525"/>
          </a:xfrm>
          <a:prstGeom prst="rect">
            <a:avLst/>
          </a:prstGeom>
        </p:spPr>
      </p:pic>
    </p:spTree>
  </p:cSld>
  <p:clrMapOvr>
    <a:masterClrMapping/>
  </p:clrMapOvr>
  <p:transition>
    <p:sndAc>
      <p:stSnd>
        <p:snd r:embed="rId2" name="push.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3108" y="571480"/>
            <a:ext cx="6715172" cy="5724644"/>
          </a:xfrm>
          <a:prstGeom prst="rect">
            <a:avLst/>
          </a:prstGeom>
          <a:noFill/>
        </p:spPr>
        <p:txBody>
          <a:bodyPr wrap="square" rtlCol="0">
            <a:spAutoFit/>
          </a:bodyPr>
          <a:lstStyle/>
          <a:p>
            <a:r>
              <a:rPr lang="ru-RU" sz="2400" dirty="0" smtClean="0"/>
              <a:t>1. Для чего необходимо ориентировать карту на местности? </a:t>
            </a:r>
          </a:p>
          <a:p>
            <a:r>
              <a:rPr lang="ru-RU" sz="2400" dirty="0" smtClean="0"/>
              <a:t>2. Как ориентируется карта с помощью компаса? </a:t>
            </a:r>
          </a:p>
          <a:p>
            <a:r>
              <a:rPr lang="ru-RU" sz="2400" dirty="0" smtClean="0"/>
              <a:t>3. Как можно сориентировать карту по линиям местности и по направлениям</a:t>
            </a:r>
            <a:r>
              <a:rPr lang="ru-RU" sz="2400" dirty="0"/>
              <a:t> </a:t>
            </a:r>
            <a:r>
              <a:rPr lang="ru-RU" sz="2400" dirty="0" smtClean="0"/>
              <a:t> на местные предметы? </a:t>
            </a:r>
          </a:p>
          <a:p>
            <a:r>
              <a:rPr lang="ru-RU" sz="2400" dirty="0" smtClean="0"/>
              <a:t>5. Как определить направление своего движения на местности? </a:t>
            </a:r>
          </a:p>
          <a:p>
            <a:r>
              <a:rPr lang="ru-RU" sz="2400" dirty="0" smtClean="0"/>
              <a:t>6. В чем заключается сущность движения по маршруту по азимутам? </a:t>
            </a:r>
          </a:p>
          <a:p>
            <a:r>
              <a:rPr lang="ru-RU" sz="2400" dirty="0" smtClean="0"/>
              <a:t>7. Потренируйтесь в ориентировании карты по компасу, по солнцу и часам. </a:t>
            </a:r>
          </a:p>
          <a:p>
            <a:r>
              <a:rPr lang="ru-RU" sz="2400" dirty="0" smtClean="0"/>
              <a:t>Подготовить реферат: «Подготовка </a:t>
            </a:r>
            <a:r>
              <a:rPr lang="ru-RU" dirty="0" smtClean="0"/>
              <a:t>к выходу на природу»</a:t>
            </a:r>
          </a:p>
          <a:p>
            <a:r>
              <a:rPr lang="ru-RU" sz="3600" dirty="0" smtClean="0"/>
              <a:t>Подготовиться к тестированию.</a:t>
            </a:r>
            <a:endParaRPr lang="ru-RU" sz="3600" dirty="0"/>
          </a:p>
        </p:txBody>
      </p:sp>
      <p:sp>
        <p:nvSpPr>
          <p:cNvPr id="5" name="TextBox 4"/>
          <p:cNvSpPr txBox="1"/>
          <p:nvPr/>
        </p:nvSpPr>
        <p:spPr>
          <a:xfrm>
            <a:off x="0" y="0"/>
            <a:ext cx="7296421" cy="584775"/>
          </a:xfrm>
          <a:prstGeom prst="rect">
            <a:avLst/>
          </a:prstGeom>
          <a:noFill/>
        </p:spPr>
        <p:txBody>
          <a:bodyPr wrap="square" rtlCol="0">
            <a:spAutoFit/>
          </a:bodyPr>
          <a:lstStyle/>
          <a:p>
            <a: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Вопросы и задания</a:t>
            </a:r>
            <a:endParaRPr lang="ru-RU"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6" name="Рисунок 5" descr="Рисунок9.jpg"/>
          <p:cNvPicPr>
            <a:picLocks noChangeAspect="1"/>
          </p:cNvPicPr>
          <p:nvPr/>
        </p:nvPicPr>
        <p:blipFill>
          <a:blip r:embed="rId3" cstate="print"/>
          <a:stretch>
            <a:fillRect/>
          </a:stretch>
        </p:blipFill>
        <p:spPr>
          <a:xfrm>
            <a:off x="428596" y="1785926"/>
            <a:ext cx="1428750" cy="1552575"/>
          </a:xfrm>
          <a:prstGeom prst="rect">
            <a:avLst/>
          </a:prstGeom>
        </p:spPr>
      </p:pic>
    </p:spTree>
  </p:cSld>
  <p:clrMapOvr>
    <a:masterClrMapping/>
  </p:clrMapOvr>
  <p:transition>
    <p:sndAc>
      <p:stSnd>
        <p:snd r:embed="rId2" name="suction.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28596" y="357166"/>
            <a:ext cx="6672019" cy="2585323"/>
          </a:xfrm>
          <a:prstGeom prst="rect">
            <a:avLst/>
          </a:prstGeom>
          <a:noFill/>
        </p:spPr>
        <p:txBody>
          <a:bodyPr wrap="none" rtlCol="0">
            <a:spAutoFit/>
          </a:bodyPr>
          <a:lstStyle/>
          <a:p>
            <a:r>
              <a:rPr lang="ru-RU"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Подготовка к выходу </a:t>
            </a:r>
            <a:br>
              <a:rPr lang="ru-RU"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на природу</a:t>
            </a:r>
            <a:endParaRPr lang="ru-RU"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endParaRPr lang="ru-RU"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5" name="Рисунок 4" descr="Рисунок10.jpg"/>
          <p:cNvPicPr>
            <a:picLocks noChangeAspect="1"/>
          </p:cNvPicPr>
          <p:nvPr/>
        </p:nvPicPr>
        <p:blipFill>
          <a:blip r:embed="rId2" cstate="print"/>
          <a:stretch>
            <a:fillRect/>
          </a:stretch>
        </p:blipFill>
        <p:spPr>
          <a:xfrm>
            <a:off x="2905125" y="2176462"/>
            <a:ext cx="3333750" cy="2505075"/>
          </a:xfrm>
          <a:prstGeom prst="rect">
            <a:avLst/>
          </a:prstGeom>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TotalTime>
  <Words>964</Words>
  <Application>Microsoft Office PowerPoint</Application>
  <PresentationFormat>Экран (4:3)</PresentationFormat>
  <Paragraphs>58</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Домашнее задание:</vt:lpstr>
    </vt:vector>
  </TitlesOfParts>
  <Company>МОУ СОШ №4</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Рабочая станция</dc:creator>
  <cp:lastModifiedBy>Дмитрий Корепанов</cp:lastModifiedBy>
  <cp:revision>42</cp:revision>
  <dcterms:created xsi:type="dcterms:W3CDTF">2010-10-07T01:03:46Z</dcterms:created>
  <dcterms:modified xsi:type="dcterms:W3CDTF">2020-03-25T12:06:26Z</dcterms:modified>
</cp:coreProperties>
</file>